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hBnVMTKdspRxCfozOtiLrNfhL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19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68614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43200" y="3748414"/>
            <a:ext cx="4070959" cy="1752600"/>
          </a:xfrm>
        </p:spPr>
        <p:txBody>
          <a:bodyPr>
            <a:normAutofit fontScale="85000" lnSpcReduction="20000"/>
          </a:bodyPr>
          <a:lstStyle/>
          <a:p>
            <a:pPr marL="25400" indent="0">
              <a:buNone/>
            </a:pPr>
            <a:r>
              <a:rPr lang="en-US" b="1" dirty="0" smtClean="0">
                <a:solidFill>
                  <a:schemeClr val="tx1"/>
                </a:solidFill>
                <a:latin typeface="Berlin Sans FB Demi" pitchFamily="34" charset="0"/>
              </a:rPr>
              <a:t>RAHUL MALAKAR</a:t>
            </a:r>
          </a:p>
          <a:p>
            <a:pPr marL="25400" indent="0">
              <a:buNone/>
            </a:pPr>
            <a:r>
              <a:rPr lang="en-US" b="1" dirty="0" smtClean="0">
                <a:solidFill>
                  <a:schemeClr val="tx1"/>
                </a:solidFill>
                <a:latin typeface="Berlin Sans FB Demi" pitchFamily="34" charset="0"/>
              </a:rPr>
              <a:t>ASST. PROFESSOR</a:t>
            </a:r>
          </a:p>
          <a:p>
            <a:pPr marL="25400" indent="0">
              <a:buNone/>
            </a:pPr>
            <a:r>
              <a:rPr lang="en-US" b="1" dirty="0" smtClean="0">
                <a:solidFill>
                  <a:schemeClr val="tx1"/>
                </a:solidFill>
                <a:latin typeface="Berlin Sans FB Demi" pitchFamily="34" charset="0"/>
              </a:rPr>
              <a:t>DEPT. OF BOTANY</a:t>
            </a:r>
          </a:p>
          <a:p>
            <a:pPr marL="25400" indent="0">
              <a:buNone/>
            </a:pPr>
            <a:r>
              <a:rPr lang="en-US" b="1" dirty="0" smtClean="0">
                <a:solidFill>
                  <a:schemeClr val="tx1"/>
                </a:solidFill>
                <a:latin typeface="Berlin Sans FB Demi" pitchFamily="34" charset="0"/>
              </a:rPr>
              <a:t>MANGALDAI COLLEGE</a:t>
            </a:r>
            <a:endParaRPr lang="en-US" b="1" dirty="0">
              <a:solidFill>
                <a:schemeClr val="tx1"/>
              </a:solidFill>
              <a:latin typeface="Berlin Sans FB Demi" pitchFamily="34" charset="0"/>
            </a:endParaRPr>
          </a:p>
        </p:txBody>
      </p:sp>
      <p:sp>
        <p:nvSpPr>
          <p:cNvPr id="6" name="Rectangle 5"/>
          <p:cNvSpPr/>
          <p:nvPr/>
        </p:nvSpPr>
        <p:spPr>
          <a:xfrm>
            <a:off x="0" y="485785"/>
            <a:ext cx="8956298"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FOOD CHAIN, FOOD WEB </a:t>
            </a:r>
            <a:b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ECOLOGICAL PYRAMID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6600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47" name="Google Shape;147;p9"/>
          <p:cNvSpPr txBox="1">
            <a:spLocks noGrp="1"/>
          </p:cNvSpPr>
          <p:nvPr>
            <p:ph type="body" idx="1"/>
          </p:nvPr>
        </p:nvSpPr>
        <p:spPr>
          <a:xfrm>
            <a:off x="457200" y="228600"/>
            <a:ext cx="8229600" cy="58975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3600"/>
              <a:buNone/>
            </a:pPr>
            <a:r>
              <a:rPr lang="en-US" sz="3600" b="1">
                <a:latin typeface="Times New Roman"/>
                <a:ea typeface="Times New Roman"/>
                <a:cs typeface="Times New Roman"/>
                <a:sym typeface="Times New Roman"/>
              </a:rPr>
              <a:t>             ECOLOGICAL PYRAMID</a:t>
            </a:r>
            <a:endParaRPr/>
          </a:p>
          <a:p>
            <a:pPr marL="0" lvl="0" indent="0" algn="l" rtl="0">
              <a:spcBef>
                <a:spcPts val="640"/>
              </a:spcBef>
              <a:spcAft>
                <a:spcPts val="0"/>
              </a:spcAft>
              <a:buClr>
                <a:schemeClr val="dk1"/>
              </a:buClr>
              <a:buSzPts val="3200"/>
              <a:buNone/>
            </a:pPr>
            <a:endParaRPr>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The graphical representation of trophic structure and function of an ecosystem starting with producers at the base and successive trophic levels forming the apex is known as ecological pyramids. There are 3 types of ecological pyramids:</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Pyramid of Number</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Pyramid of Biomass </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Pyramid of Energy</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53" name="Google Shape;153;p10"/>
          <p:cNvSpPr txBox="1">
            <a:spLocks noGrp="1"/>
          </p:cNvSpPr>
          <p:nvPr>
            <p:ph type="body" idx="1"/>
          </p:nvPr>
        </p:nvSpPr>
        <p:spPr>
          <a:xfrm>
            <a:off x="457200" y="152400"/>
            <a:ext cx="8229600" cy="5973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latin typeface="Times New Roman"/>
                <a:ea typeface="Times New Roman"/>
                <a:cs typeface="Times New Roman"/>
                <a:sym typeface="Times New Roman"/>
              </a:rPr>
              <a:t>a) Pyramid of Number:</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It represents the number of individual organisms at each trophic level. Depending upon the types of ecosystem and food chains pyramids of number are of two types –</a:t>
            </a:r>
            <a:endParaRPr/>
          </a:p>
          <a:p>
            <a:pPr marL="514350" lvl="0" indent="-514350" algn="l" rtl="0">
              <a:spcBef>
                <a:spcPts val="640"/>
              </a:spcBef>
              <a:spcAft>
                <a:spcPts val="0"/>
              </a:spcAft>
              <a:buClr>
                <a:schemeClr val="dk1"/>
              </a:buClr>
              <a:buSzPts val="3200"/>
              <a:buFont typeface="Calibri"/>
              <a:buAutoNum type="arabicPeriod"/>
            </a:pPr>
            <a:r>
              <a:rPr lang="en-US">
                <a:latin typeface="Times New Roman"/>
                <a:ea typeface="Times New Roman"/>
                <a:cs typeface="Times New Roman"/>
                <a:sym typeface="Times New Roman"/>
              </a:rPr>
              <a:t>Upright pyramid </a:t>
            </a:r>
            <a:endParaRPr/>
          </a:p>
          <a:p>
            <a:pPr marL="514350" lvl="0" indent="-514350" algn="l" rtl="0">
              <a:spcBef>
                <a:spcPts val="640"/>
              </a:spcBef>
              <a:spcAft>
                <a:spcPts val="0"/>
              </a:spcAft>
              <a:buClr>
                <a:schemeClr val="dk1"/>
              </a:buClr>
              <a:buSzPts val="3200"/>
              <a:buFont typeface="Calibri"/>
              <a:buAutoNum type="arabicPeriod"/>
            </a:pPr>
            <a:r>
              <a:rPr lang="en-US">
                <a:latin typeface="Times New Roman"/>
                <a:ea typeface="Times New Roman"/>
                <a:cs typeface="Times New Roman"/>
                <a:sym typeface="Times New Roman"/>
              </a:rPr>
              <a:t>Inverted pyramid</a:t>
            </a:r>
            <a:endParaRPr/>
          </a:p>
          <a:p>
            <a:pPr marL="0" lvl="0" indent="0" algn="l" rtl="0">
              <a:spcBef>
                <a:spcPts val="640"/>
              </a:spcBef>
              <a:spcAft>
                <a:spcPts val="0"/>
              </a:spcAft>
              <a:buClr>
                <a:schemeClr val="dk1"/>
              </a:buClr>
              <a:buSzPts val="3200"/>
              <a:buNone/>
            </a:pPr>
            <a:endParaRPr>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None/>
            </a:pPr>
            <a:r>
              <a:rPr lang="en-US" b="1">
                <a:latin typeface="Times New Roman"/>
                <a:ea typeface="Times New Roman"/>
                <a:cs typeface="Times New Roman"/>
                <a:sym typeface="Times New Roman"/>
              </a:rPr>
              <a:t>Grassland ecosystem </a:t>
            </a:r>
            <a:r>
              <a:rPr lang="en-US">
                <a:latin typeface="Times New Roman"/>
                <a:ea typeface="Times New Roman"/>
                <a:cs typeface="Times New Roman"/>
                <a:sym typeface="Times New Roman"/>
              </a:rPr>
              <a:t>and </a:t>
            </a:r>
            <a:r>
              <a:rPr lang="en-US" b="1">
                <a:latin typeface="Times New Roman"/>
                <a:ea typeface="Times New Roman"/>
                <a:cs typeface="Times New Roman"/>
                <a:sym typeface="Times New Roman"/>
              </a:rPr>
              <a:t>pond ecosystem </a:t>
            </a:r>
            <a:r>
              <a:rPr lang="en-US">
                <a:latin typeface="Times New Roman"/>
                <a:ea typeface="Times New Roman"/>
                <a:cs typeface="Times New Roman"/>
                <a:sym typeface="Times New Roman"/>
              </a:rPr>
              <a:t>show upright pyramid of number.</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59" name="Google Shape;159;p11"/>
          <p:cNvPicPr preferRelativeResize="0">
            <a:picLocks noGrp="1"/>
          </p:cNvPicPr>
          <p:nvPr>
            <p:ph type="body" idx="1"/>
          </p:nvPr>
        </p:nvPicPr>
        <p:blipFill rotWithShape="1">
          <a:blip r:embed="rId3">
            <a:alphaModFix/>
          </a:blip>
          <a:srcRect r="72309" b="38948"/>
          <a:stretch/>
        </p:blipFill>
        <p:spPr>
          <a:xfrm>
            <a:off x="228600" y="166253"/>
            <a:ext cx="4191000" cy="3782291"/>
          </a:xfrm>
          <a:prstGeom prst="rect">
            <a:avLst/>
          </a:prstGeom>
          <a:noFill/>
          <a:ln>
            <a:noFill/>
          </a:ln>
        </p:spPr>
      </p:pic>
      <p:pic>
        <p:nvPicPr>
          <p:cNvPr id="160" name="Google Shape;160;p11"/>
          <p:cNvPicPr preferRelativeResize="0"/>
          <p:nvPr/>
        </p:nvPicPr>
        <p:blipFill rotWithShape="1">
          <a:blip r:embed="rId3">
            <a:alphaModFix/>
          </a:blip>
          <a:srcRect l="26833" r="44134" b="36578"/>
          <a:stretch/>
        </p:blipFill>
        <p:spPr>
          <a:xfrm>
            <a:off x="4419600" y="0"/>
            <a:ext cx="4191000" cy="4114799"/>
          </a:xfrm>
          <a:prstGeom prst="rect">
            <a:avLst/>
          </a:prstGeom>
          <a:noFill/>
          <a:ln>
            <a:noFill/>
          </a:ln>
        </p:spPr>
      </p:pic>
      <p:pic>
        <p:nvPicPr>
          <p:cNvPr id="161" name="Google Shape;161;p11"/>
          <p:cNvPicPr preferRelativeResize="0"/>
          <p:nvPr/>
        </p:nvPicPr>
        <p:blipFill rotWithShape="1">
          <a:blip r:embed="rId4">
            <a:alphaModFix/>
          </a:blip>
          <a:srcRect t="65871" b="21886"/>
          <a:stretch/>
        </p:blipFill>
        <p:spPr>
          <a:xfrm>
            <a:off x="838200" y="3886200"/>
            <a:ext cx="7315200" cy="533399"/>
          </a:xfrm>
          <a:prstGeom prst="rect">
            <a:avLst/>
          </a:prstGeom>
          <a:noFill/>
          <a:ln>
            <a:noFill/>
          </a:ln>
        </p:spPr>
      </p:pic>
      <p:sp>
        <p:nvSpPr>
          <p:cNvPr id="162" name="Google Shape;162;p11"/>
          <p:cNvSpPr txBox="1"/>
          <p:nvPr/>
        </p:nvSpPr>
        <p:spPr>
          <a:xfrm>
            <a:off x="685800" y="4724399"/>
            <a:ext cx="3048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Times New Roman"/>
                <a:ea typeface="Times New Roman"/>
                <a:cs typeface="Times New Roman"/>
                <a:sym typeface="Times New Roman"/>
              </a:rPr>
              <a:t>Upright pyramid of number in grassland ecosystem</a:t>
            </a:r>
            <a:endParaRPr sz="1800" b="1">
              <a:solidFill>
                <a:schemeClr val="dk1"/>
              </a:solidFill>
              <a:latin typeface="Times New Roman"/>
              <a:ea typeface="Times New Roman"/>
              <a:cs typeface="Times New Roman"/>
              <a:sym typeface="Times New Roman"/>
            </a:endParaRPr>
          </a:p>
        </p:txBody>
      </p:sp>
      <p:sp>
        <p:nvSpPr>
          <p:cNvPr id="163" name="Google Shape;163;p11"/>
          <p:cNvSpPr txBox="1"/>
          <p:nvPr/>
        </p:nvSpPr>
        <p:spPr>
          <a:xfrm>
            <a:off x="5115791" y="4724398"/>
            <a:ext cx="320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Upright pyramid of number in  pond ecosystem </a:t>
            </a:r>
            <a:endParaRPr/>
          </a:p>
        </p:txBody>
      </p:sp>
      <p:pic>
        <p:nvPicPr>
          <p:cNvPr id="164" name="Google Shape;164;p11"/>
          <p:cNvPicPr preferRelativeResize="0"/>
          <p:nvPr/>
        </p:nvPicPr>
        <p:blipFill rotWithShape="1">
          <a:blip r:embed="rId5">
            <a:alphaModFix/>
          </a:blip>
          <a:srcRect/>
          <a:stretch/>
        </p:blipFill>
        <p:spPr>
          <a:xfrm>
            <a:off x="8153401" y="533400"/>
            <a:ext cx="800100"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70" name="Google Shape;170;p12"/>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The pyramid of number in </a:t>
            </a:r>
            <a:r>
              <a:rPr lang="en-US" b="1">
                <a:latin typeface="Times New Roman"/>
                <a:ea typeface="Times New Roman"/>
                <a:cs typeface="Times New Roman"/>
                <a:sym typeface="Times New Roman"/>
              </a:rPr>
              <a:t>forest ecosystem </a:t>
            </a:r>
            <a:r>
              <a:rPr lang="en-US">
                <a:latin typeface="Times New Roman"/>
                <a:ea typeface="Times New Roman"/>
                <a:cs typeface="Times New Roman"/>
                <a:sym typeface="Times New Roman"/>
              </a:rPr>
              <a:t>looks</a:t>
            </a:r>
            <a:r>
              <a:rPr lang="en-US" b="1">
                <a:latin typeface="Times New Roman"/>
                <a:ea typeface="Times New Roman"/>
                <a:cs typeface="Times New Roman"/>
                <a:sym typeface="Times New Roman"/>
              </a:rPr>
              <a:t> spindle shaped.</a:t>
            </a:r>
            <a:endParaRPr/>
          </a:p>
        </p:txBody>
      </p:sp>
      <p:pic>
        <p:nvPicPr>
          <p:cNvPr id="171" name="Google Shape;171;p12"/>
          <p:cNvPicPr preferRelativeResize="0"/>
          <p:nvPr/>
        </p:nvPicPr>
        <p:blipFill rotWithShape="1">
          <a:blip r:embed="rId3">
            <a:alphaModFix/>
          </a:blip>
          <a:srcRect l="52900" t="1470" r="23473" b="39033"/>
          <a:stretch/>
        </p:blipFill>
        <p:spPr>
          <a:xfrm>
            <a:off x="2286000" y="1447800"/>
            <a:ext cx="4318000" cy="4611801"/>
          </a:xfrm>
          <a:prstGeom prst="rect">
            <a:avLst/>
          </a:prstGeom>
          <a:noFill/>
          <a:ln>
            <a:noFill/>
          </a:ln>
        </p:spPr>
      </p:pic>
      <p:pic>
        <p:nvPicPr>
          <p:cNvPr id="172" name="Google Shape;172;p12"/>
          <p:cNvPicPr preferRelativeResize="0"/>
          <p:nvPr/>
        </p:nvPicPr>
        <p:blipFill rotWithShape="1">
          <a:blip r:embed="rId4">
            <a:alphaModFix/>
          </a:blip>
          <a:srcRect/>
          <a:stretch/>
        </p:blipFill>
        <p:spPr>
          <a:xfrm>
            <a:off x="1066800" y="6038819"/>
            <a:ext cx="7315200" cy="530225"/>
          </a:xfrm>
          <a:prstGeom prst="rect">
            <a:avLst/>
          </a:prstGeom>
          <a:noFill/>
          <a:ln>
            <a:noFill/>
          </a:ln>
        </p:spPr>
      </p:pic>
      <p:pic>
        <p:nvPicPr>
          <p:cNvPr id="173" name="Google Shape;173;p12"/>
          <p:cNvPicPr preferRelativeResize="0"/>
          <p:nvPr/>
        </p:nvPicPr>
        <p:blipFill rotWithShape="1">
          <a:blip r:embed="rId5">
            <a:alphaModFix/>
          </a:blip>
          <a:srcRect/>
          <a:stretch/>
        </p:blipFill>
        <p:spPr>
          <a:xfrm>
            <a:off x="5803899" y="1228724"/>
            <a:ext cx="1600201" cy="1600201"/>
          </a:xfrm>
          <a:prstGeom prst="rect">
            <a:avLst/>
          </a:prstGeom>
          <a:noFill/>
          <a:ln>
            <a:noFill/>
          </a:ln>
        </p:spPr>
      </p:pic>
      <p:pic>
        <p:nvPicPr>
          <p:cNvPr id="174" name="Google Shape;174;p12"/>
          <p:cNvPicPr preferRelativeResize="0"/>
          <p:nvPr/>
        </p:nvPicPr>
        <p:blipFill rotWithShape="1">
          <a:blip r:embed="rId6">
            <a:alphaModFix/>
          </a:blip>
          <a:srcRect/>
          <a:stretch/>
        </p:blipFill>
        <p:spPr>
          <a:xfrm>
            <a:off x="1836593" y="5160787"/>
            <a:ext cx="898814" cy="8988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80" name="Google Shape;180;p13"/>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The pyramid of number in a </a:t>
            </a:r>
            <a:r>
              <a:rPr lang="en-US" b="1">
                <a:latin typeface="Times New Roman"/>
                <a:ea typeface="Times New Roman"/>
                <a:cs typeface="Times New Roman"/>
                <a:sym typeface="Times New Roman"/>
              </a:rPr>
              <a:t>parasite ecosystem </a:t>
            </a:r>
            <a:r>
              <a:rPr lang="en-US">
                <a:latin typeface="Times New Roman"/>
                <a:ea typeface="Times New Roman"/>
                <a:cs typeface="Times New Roman"/>
                <a:sym typeface="Times New Roman"/>
              </a:rPr>
              <a:t>is always </a:t>
            </a:r>
            <a:r>
              <a:rPr lang="en-US" b="1">
                <a:latin typeface="Times New Roman"/>
                <a:ea typeface="Times New Roman"/>
                <a:cs typeface="Times New Roman"/>
                <a:sym typeface="Times New Roman"/>
              </a:rPr>
              <a:t>inverted</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181" name="Google Shape;181;p13" descr="Functions Of Ecosystem img 7"/>
          <p:cNvPicPr preferRelativeResize="0"/>
          <p:nvPr/>
        </p:nvPicPr>
        <p:blipFill rotWithShape="1">
          <a:blip r:embed="rId3">
            <a:alphaModFix/>
          </a:blip>
          <a:srcRect l="73062" b="39027"/>
          <a:stretch/>
        </p:blipFill>
        <p:spPr>
          <a:xfrm>
            <a:off x="2133600" y="1676400"/>
            <a:ext cx="4811295" cy="4648200"/>
          </a:xfrm>
          <a:prstGeom prst="rect">
            <a:avLst/>
          </a:prstGeom>
          <a:noFill/>
          <a:ln>
            <a:noFill/>
          </a:ln>
        </p:spPr>
      </p:pic>
      <p:pic>
        <p:nvPicPr>
          <p:cNvPr id="182" name="Google Shape;182;p13"/>
          <p:cNvPicPr preferRelativeResize="0"/>
          <p:nvPr/>
        </p:nvPicPr>
        <p:blipFill rotWithShape="1">
          <a:blip r:embed="rId4">
            <a:alphaModFix/>
          </a:blip>
          <a:srcRect/>
          <a:stretch/>
        </p:blipFill>
        <p:spPr>
          <a:xfrm>
            <a:off x="533400" y="3352800"/>
            <a:ext cx="2143125" cy="2143125"/>
          </a:xfrm>
          <a:prstGeom prst="rect">
            <a:avLst/>
          </a:prstGeom>
          <a:noFill/>
          <a:ln>
            <a:noFill/>
          </a:ln>
        </p:spPr>
      </p:pic>
      <p:pic>
        <p:nvPicPr>
          <p:cNvPr id="183" name="Google Shape;183;p13"/>
          <p:cNvPicPr preferRelativeResize="0"/>
          <p:nvPr/>
        </p:nvPicPr>
        <p:blipFill rotWithShape="1">
          <a:blip r:embed="rId5">
            <a:alphaModFix/>
          </a:blip>
          <a:srcRect/>
          <a:stretch/>
        </p:blipFill>
        <p:spPr>
          <a:xfrm>
            <a:off x="1047902" y="6283149"/>
            <a:ext cx="7315200" cy="53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89" name="Google Shape;189;p14"/>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0000"/>
              </a:buClr>
              <a:buSzPts val="3200"/>
              <a:buNone/>
            </a:pPr>
            <a:r>
              <a:rPr lang="en-US" b="1">
                <a:solidFill>
                  <a:srgbClr val="000000"/>
                </a:solidFill>
                <a:latin typeface="Times New Roman"/>
                <a:ea typeface="Times New Roman"/>
                <a:cs typeface="Times New Roman"/>
                <a:sym typeface="Times New Roman"/>
              </a:rPr>
              <a:t>b) Pyramid of Biomass:</a:t>
            </a:r>
            <a:endParaRPr/>
          </a:p>
          <a:p>
            <a:pPr marL="0" lvl="0" indent="0" algn="l" rtl="0">
              <a:spcBef>
                <a:spcPts val="640"/>
              </a:spcBef>
              <a:spcAft>
                <a:spcPts val="0"/>
              </a:spcAft>
              <a:buClr>
                <a:srgbClr val="000000"/>
              </a:buClr>
              <a:buSzPts val="3200"/>
              <a:buNone/>
            </a:pPr>
            <a:r>
              <a:rPr lang="en-US">
                <a:solidFill>
                  <a:srgbClr val="000000"/>
                </a:solidFill>
                <a:latin typeface="Times New Roman"/>
                <a:ea typeface="Times New Roman"/>
                <a:cs typeface="Times New Roman"/>
                <a:sym typeface="Times New Roman"/>
              </a:rPr>
              <a:t>               A graphical representation of the amount of organic material (biomass) present at each successive trophic level in an ecosystem is called pyramid of biomass. It is based upon the total biomass each trophic level in a food chain. It can be upright or inverted. </a:t>
            </a:r>
            <a:endParaRPr>
              <a:solidFill>
                <a:srgbClr val="000000"/>
              </a:solidFill>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95" name="Google Shape;195;p15"/>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latin typeface="Times New Roman"/>
                <a:ea typeface="Times New Roman"/>
                <a:cs typeface="Times New Roman"/>
                <a:sym typeface="Times New Roman"/>
              </a:rPr>
              <a:t>Grassland and forest ecosystems </a:t>
            </a:r>
            <a:r>
              <a:rPr lang="en-US">
                <a:latin typeface="Times New Roman"/>
                <a:ea typeface="Times New Roman"/>
                <a:cs typeface="Times New Roman"/>
                <a:sym typeface="Times New Roman"/>
              </a:rPr>
              <a:t>show upright pyramids of biomass.</a:t>
            </a:r>
            <a:endParaRPr/>
          </a:p>
          <a:p>
            <a:pPr marL="0" lvl="0" indent="0" algn="l" rtl="0">
              <a:spcBef>
                <a:spcPts val="640"/>
              </a:spcBef>
              <a:spcAft>
                <a:spcPts val="0"/>
              </a:spcAft>
              <a:buClr>
                <a:schemeClr val="dk1"/>
              </a:buClr>
              <a:buSzPts val="3200"/>
              <a:buNone/>
            </a:pPr>
            <a:endParaRPr>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None/>
            </a:pPr>
            <a:endParaRPr/>
          </a:p>
        </p:txBody>
      </p:sp>
      <p:pic>
        <p:nvPicPr>
          <p:cNvPr id="196" name="Google Shape;196;p15"/>
          <p:cNvPicPr preferRelativeResize="0"/>
          <p:nvPr/>
        </p:nvPicPr>
        <p:blipFill rotWithShape="1">
          <a:blip r:embed="rId3">
            <a:alphaModFix/>
          </a:blip>
          <a:srcRect r="34829" b="28319"/>
          <a:stretch/>
        </p:blipFill>
        <p:spPr>
          <a:xfrm>
            <a:off x="353291" y="1371600"/>
            <a:ext cx="8382000" cy="4572000"/>
          </a:xfrm>
          <a:prstGeom prst="rect">
            <a:avLst/>
          </a:prstGeom>
          <a:noFill/>
          <a:ln>
            <a:noFill/>
          </a:ln>
        </p:spPr>
      </p:pic>
      <p:pic>
        <p:nvPicPr>
          <p:cNvPr id="197" name="Google Shape;197;p15"/>
          <p:cNvPicPr preferRelativeResize="0"/>
          <p:nvPr/>
        </p:nvPicPr>
        <p:blipFill rotWithShape="1">
          <a:blip r:embed="rId3">
            <a:alphaModFix/>
          </a:blip>
          <a:srcRect t="71132" b="16628"/>
          <a:stretch/>
        </p:blipFill>
        <p:spPr>
          <a:xfrm>
            <a:off x="791441" y="5943599"/>
            <a:ext cx="7505700" cy="373349"/>
          </a:xfrm>
          <a:prstGeom prst="rect">
            <a:avLst/>
          </a:prstGeom>
          <a:noFill/>
          <a:ln>
            <a:noFill/>
          </a:ln>
        </p:spPr>
      </p:pic>
      <p:pic>
        <p:nvPicPr>
          <p:cNvPr id="198" name="Google Shape;198;p15"/>
          <p:cNvPicPr preferRelativeResize="0"/>
          <p:nvPr/>
        </p:nvPicPr>
        <p:blipFill rotWithShape="1">
          <a:blip r:embed="rId4">
            <a:alphaModFix/>
          </a:blip>
          <a:srcRect/>
          <a:stretch/>
        </p:blipFill>
        <p:spPr>
          <a:xfrm>
            <a:off x="4267200" y="1600200"/>
            <a:ext cx="1376363" cy="1376363"/>
          </a:xfrm>
          <a:prstGeom prst="rect">
            <a:avLst/>
          </a:prstGeom>
          <a:noFill/>
          <a:ln>
            <a:noFill/>
          </a:ln>
        </p:spPr>
      </p:pic>
      <p:pic>
        <p:nvPicPr>
          <p:cNvPr id="199" name="Google Shape;199;p15"/>
          <p:cNvPicPr preferRelativeResize="0"/>
          <p:nvPr/>
        </p:nvPicPr>
        <p:blipFill rotWithShape="1">
          <a:blip r:embed="rId5">
            <a:alphaModFix/>
          </a:blip>
          <a:srcRect/>
          <a:stretch/>
        </p:blipFill>
        <p:spPr>
          <a:xfrm>
            <a:off x="609600" y="1826418"/>
            <a:ext cx="923925" cy="923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05" name="Google Shape;205;p16"/>
          <p:cNvSpPr txBox="1">
            <a:spLocks noGrp="1"/>
          </p:cNvSpPr>
          <p:nvPr>
            <p:ph type="body" idx="1"/>
          </p:nvPr>
        </p:nvSpPr>
        <p:spPr>
          <a:xfrm>
            <a:off x="457200" y="228600"/>
            <a:ext cx="8229600" cy="5897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The pyramid of biomass for </a:t>
            </a:r>
            <a:r>
              <a:rPr lang="en-US" b="1">
                <a:latin typeface="Times New Roman"/>
                <a:ea typeface="Times New Roman"/>
                <a:cs typeface="Times New Roman"/>
                <a:sym typeface="Times New Roman"/>
              </a:rPr>
              <a:t>pond ecosystem </a:t>
            </a:r>
            <a:r>
              <a:rPr lang="en-US">
                <a:latin typeface="Times New Roman"/>
                <a:ea typeface="Times New Roman"/>
                <a:cs typeface="Times New Roman"/>
                <a:sym typeface="Times New Roman"/>
              </a:rPr>
              <a:t>is always </a:t>
            </a:r>
            <a:r>
              <a:rPr lang="en-US" b="1">
                <a:latin typeface="Times New Roman"/>
                <a:ea typeface="Times New Roman"/>
                <a:cs typeface="Times New Roman"/>
                <a:sym typeface="Times New Roman"/>
              </a:rPr>
              <a:t>inverted</a:t>
            </a:r>
            <a:r>
              <a:rPr lang="en-US">
                <a:latin typeface="Times New Roman"/>
                <a:ea typeface="Times New Roman"/>
                <a:cs typeface="Times New Roman"/>
                <a:sym typeface="Times New Roman"/>
              </a:rPr>
              <a:t> in shape.</a:t>
            </a:r>
            <a:endParaRPr/>
          </a:p>
        </p:txBody>
      </p:sp>
      <p:pic>
        <p:nvPicPr>
          <p:cNvPr id="206" name="Google Shape;206;p16"/>
          <p:cNvPicPr preferRelativeResize="0"/>
          <p:nvPr/>
        </p:nvPicPr>
        <p:blipFill rotWithShape="1">
          <a:blip r:embed="rId3">
            <a:alphaModFix/>
          </a:blip>
          <a:srcRect l="69632" r="2705" b="32160"/>
          <a:stretch/>
        </p:blipFill>
        <p:spPr>
          <a:xfrm>
            <a:off x="1648691" y="1371600"/>
            <a:ext cx="5791200" cy="4343400"/>
          </a:xfrm>
          <a:prstGeom prst="rect">
            <a:avLst/>
          </a:prstGeom>
          <a:noFill/>
          <a:ln>
            <a:noFill/>
          </a:ln>
        </p:spPr>
      </p:pic>
      <p:pic>
        <p:nvPicPr>
          <p:cNvPr id="207" name="Google Shape;207;p16"/>
          <p:cNvPicPr preferRelativeResize="0"/>
          <p:nvPr/>
        </p:nvPicPr>
        <p:blipFill rotWithShape="1">
          <a:blip r:embed="rId4">
            <a:alphaModFix/>
          </a:blip>
          <a:srcRect t="71132" b="16628"/>
          <a:stretch/>
        </p:blipFill>
        <p:spPr>
          <a:xfrm>
            <a:off x="791441" y="5943599"/>
            <a:ext cx="7505700" cy="373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13" name="Google Shape;213;p17"/>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latin typeface="Times New Roman"/>
                <a:ea typeface="Times New Roman"/>
                <a:cs typeface="Times New Roman"/>
                <a:sym typeface="Times New Roman"/>
              </a:rPr>
              <a:t>c) Pyramid of Energy:</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A graphical representation of energy flow at each successive trophic level in an ecosystem is called pyramid of energy. The bottom of the pyramid of energy is occupied by the producers. There is a gradual decrease in energy transfer at successive tropic levels from producers to the upper levels. Therefore, the pyramid of energy is </a:t>
            </a:r>
            <a:r>
              <a:rPr lang="en-US" b="1">
                <a:latin typeface="Times New Roman"/>
                <a:ea typeface="Times New Roman"/>
                <a:cs typeface="Times New Roman"/>
                <a:sym typeface="Times New Roman"/>
              </a:rPr>
              <a:t>always upright.</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19" name="Google Shape;219;p18"/>
          <p:cNvPicPr preferRelativeResize="0">
            <a:picLocks noGrp="1"/>
          </p:cNvPicPr>
          <p:nvPr>
            <p:ph type="body" idx="1"/>
          </p:nvPr>
        </p:nvPicPr>
        <p:blipFill rotWithShape="1">
          <a:blip r:embed="rId3">
            <a:alphaModFix/>
          </a:blip>
          <a:srcRect/>
          <a:stretch/>
        </p:blipFill>
        <p:spPr>
          <a:xfrm>
            <a:off x="304800" y="152400"/>
            <a:ext cx="8458200" cy="5943600"/>
          </a:xfrm>
          <a:prstGeom prst="rect">
            <a:avLst/>
          </a:prstGeom>
          <a:noFill/>
          <a:ln>
            <a:noFill/>
          </a:ln>
        </p:spPr>
      </p:pic>
      <p:sp>
        <p:nvSpPr>
          <p:cNvPr id="220" name="Google Shape;220;p18"/>
          <p:cNvSpPr txBox="1"/>
          <p:nvPr/>
        </p:nvSpPr>
        <p:spPr>
          <a:xfrm>
            <a:off x="3429000" y="6285591"/>
            <a:ext cx="2971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Pyramid of energy</a:t>
            </a: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152401" y="0"/>
            <a:ext cx="4495799" cy="73914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chemeClr val="dk1"/>
              </a:buClr>
              <a:buSzPct val="100000"/>
              <a:buNone/>
            </a:pPr>
            <a:r>
              <a:rPr lang="en-US" sz="5100" b="1">
                <a:latin typeface="Times New Roman"/>
                <a:ea typeface="Times New Roman"/>
                <a:cs typeface="Times New Roman"/>
                <a:sym typeface="Times New Roman"/>
              </a:rPr>
              <a:t>Concept of trophic level in an ecosystem</a:t>
            </a:r>
            <a:endParaRPr/>
          </a:p>
          <a:p>
            <a:pPr marL="0" lvl="0" indent="0" algn="l" rtl="0">
              <a:spcBef>
                <a:spcPts val="352"/>
              </a:spcBef>
              <a:spcAft>
                <a:spcPts val="0"/>
              </a:spcAft>
              <a:buClr>
                <a:schemeClr val="dk1"/>
              </a:buClr>
              <a:buSzPct val="100000"/>
              <a:buNone/>
            </a:pPr>
            <a:endParaRPr>
              <a:latin typeface="Times New Roman"/>
              <a:ea typeface="Times New Roman"/>
              <a:cs typeface="Times New Roman"/>
              <a:sym typeface="Times New Roman"/>
            </a:endParaRPr>
          </a:p>
          <a:p>
            <a:pPr marL="0" lvl="0" indent="0" algn="l" rtl="0">
              <a:spcBef>
                <a:spcPts val="374"/>
              </a:spcBef>
              <a:spcAft>
                <a:spcPts val="0"/>
              </a:spcAft>
              <a:buClr>
                <a:schemeClr val="dk1"/>
              </a:buClr>
              <a:buSzPct val="100000"/>
              <a:buNone/>
            </a:pPr>
            <a:r>
              <a:rPr lang="en-US" sz="3400">
                <a:latin typeface="Times New Roman"/>
                <a:ea typeface="Times New Roman"/>
                <a:cs typeface="Times New Roman"/>
                <a:sym typeface="Times New Roman"/>
              </a:rPr>
              <a:t>(Greek word ‘trophic’ = to food or feeding)</a:t>
            </a:r>
            <a:endParaRPr/>
          </a:p>
          <a:p>
            <a:pPr marL="0" lvl="0" indent="0" algn="l" rtl="0">
              <a:spcBef>
                <a:spcPts val="374"/>
              </a:spcBef>
              <a:spcAft>
                <a:spcPts val="0"/>
              </a:spcAft>
              <a:buClr>
                <a:schemeClr val="dk1"/>
              </a:buClr>
              <a:buSzPct val="100000"/>
              <a:buNone/>
            </a:pPr>
            <a:endParaRPr sz="3400">
              <a:latin typeface="Times New Roman"/>
              <a:ea typeface="Times New Roman"/>
              <a:cs typeface="Times New Roman"/>
              <a:sym typeface="Times New Roman"/>
            </a:endParaRPr>
          </a:p>
          <a:p>
            <a:pPr marL="0" lvl="0" indent="0" algn="l" rtl="0">
              <a:spcBef>
                <a:spcPts val="374"/>
              </a:spcBef>
              <a:spcAft>
                <a:spcPts val="0"/>
              </a:spcAft>
              <a:buClr>
                <a:schemeClr val="dk1"/>
              </a:buClr>
              <a:buSzPct val="100000"/>
              <a:buNone/>
            </a:pPr>
            <a:r>
              <a:rPr lang="en-US" sz="3400">
                <a:latin typeface="Times New Roman"/>
                <a:ea typeface="Times New Roman"/>
                <a:cs typeface="Times New Roman"/>
                <a:sym typeface="Times New Roman"/>
              </a:rPr>
              <a:t>           A trophic level refers to the position of an organism in the food chain. The number of trophic levels is equal to the number of steps in the food chain. The green plants (producers) occupying the first trophic level (T1) are called producers. The energy produced by the producers is utilized by the plant eaters (herbivores) they are called primary consumers and occupy the second trophic level (T2).</a:t>
            </a:r>
            <a:endParaRPr/>
          </a:p>
          <a:p>
            <a:pPr marL="0" lvl="0" indent="0" algn="l" rtl="0">
              <a:spcBef>
                <a:spcPts val="374"/>
              </a:spcBef>
              <a:spcAft>
                <a:spcPts val="0"/>
              </a:spcAft>
              <a:buClr>
                <a:schemeClr val="dk1"/>
              </a:buClr>
              <a:buSzPct val="100000"/>
              <a:buNone/>
            </a:pPr>
            <a:endParaRPr sz="3400">
              <a:latin typeface="Times New Roman"/>
              <a:ea typeface="Times New Roman"/>
              <a:cs typeface="Times New Roman"/>
              <a:sym typeface="Times New Roman"/>
            </a:endParaRPr>
          </a:p>
          <a:p>
            <a:pPr marL="0" lvl="0" indent="0" algn="l" rtl="0">
              <a:spcBef>
                <a:spcPts val="374"/>
              </a:spcBef>
              <a:spcAft>
                <a:spcPts val="0"/>
              </a:spcAft>
              <a:buClr>
                <a:schemeClr val="dk1"/>
              </a:buClr>
              <a:buSzPct val="100000"/>
              <a:buNone/>
            </a:pPr>
            <a:r>
              <a:rPr lang="en-US" sz="3400">
                <a:latin typeface="Times New Roman"/>
                <a:ea typeface="Times New Roman"/>
                <a:cs typeface="Times New Roman"/>
                <a:sym typeface="Times New Roman"/>
              </a:rPr>
              <a:t>             Herbivores are eaten by carnivores, which occupy the third trophic level (T3). They are also called secondary consumers or primary carnivores. Carnivores are eaten by the other carnivores, which occupy the fourth trophic level (T4). They are called the tertiary consumers or secondary carnivores. Some organisms which eat both plants and animals are called as omnivores (Crow). Such organisms may occupy more than one trophic level in the food chain.</a:t>
            </a:r>
            <a:endParaRPr/>
          </a:p>
          <a:p>
            <a:pPr marL="0" lvl="0" indent="0" algn="l" rtl="0">
              <a:spcBef>
                <a:spcPts val="352"/>
              </a:spcBef>
              <a:spcAft>
                <a:spcPts val="0"/>
              </a:spcAft>
              <a:buClr>
                <a:schemeClr val="dk1"/>
              </a:buClr>
              <a:buSzPct val="100000"/>
              <a:buNone/>
            </a:pPr>
            <a:endParaRPr>
              <a:latin typeface="Times New Roman"/>
              <a:ea typeface="Times New Roman"/>
              <a:cs typeface="Times New Roman"/>
              <a:sym typeface="Times New Roman"/>
            </a:endParaRPr>
          </a:p>
        </p:txBody>
      </p:sp>
      <p:pic>
        <p:nvPicPr>
          <p:cNvPr id="86" name="Google Shape;86;p1"/>
          <p:cNvPicPr preferRelativeResize="0"/>
          <p:nvPr/>
        </p:nvPicPr>
        <p:blipFill rotWithShape="1">
          <a:blip r:embed="rId3">
            <a:alphaModFix/>
          </a:blip>
          <a:srcRect/>
          <a:stretch/>
        </p:blipFill>
        <p:spPr>
          <a:xfrm>
            <a:off x="4648200" y="1447800"/>
            <a:ext cx="4343400" cy="464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b="1">
                <a:latin typeface="Times New Roman"/>
                <a:ea typeface="Times New Roman"/>
                <a:cs typeface="Times New Roman"/>
                <a:sym typeface="Times New Roman"/>
              </a:rPr>
              <a:t>FOOD CHAIN</a:t>
            </a:r>
            <a:endParaRPr b="1">
              <a:latin typeface="Times New Roman"/>
              <a:ea typeface="Times New Roman"/>
              <a:cs typeface="Times New Roman"/>
              <a:sym typeface="Times New Roman"/>
            </a:endParaRPr>
          </a:p>
        </p:txBody>
      </p:sp>
      <p:sp>
        <p:nvSpPr>
          <p:cNvPr id="92" name="Google Shape;92;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             The sequence of eating and being eaten in an ecosystem is known as </a:t>
            </a:r>
            <a:r>
              <a:rPr lang="en-US" b="1">
                <a:latin typeface="Times New Roman"/>
                <a:ea typeface="Times New Roman"/>
                <a:cs typeface="Times New Roman"/>
                <a:sym typeface="Times New Roman"/>
              </a:rPr>
              <a:t>food chain</a:t>
            </a:r>
            <a:r>
              <a:rPr lang="en-US">
                <a:latin typeface="Times New Roman"/>
                <a:ea typeface="Times New Roman"/>
                <a:cs typeface="Times New Roman"/>
                <a:sym typeface="Times New Roman"/>
              </a:rPr>
              <a:t>.</a:t>
            </a:r>
            <a:endParaRPr/>
          </a:p>
          <a:p>
            <a:pPr marL="0" lvl="0" indent="0" algn="l" rtl="0">
              <a:spcBef>
                <a:spcPts val="640"/>
              </a:spcBef>
              <a:spcAft>
                <a:spcPts val="0"/>
              </a:spcAft>
              <a:buClr>
                <a:schemeClr val="dk1"/>
              </a:buClr>
              <a:buSzPts val="3200"/>
              <a:buNone/>
            </a:pPr>
            <a:r>
              <a:rPr lang="en-US"/>
              <a:t>e.g. in grassland ecosystem,</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r>
              <a:rPr lang="en-US"/>
              <a:t>in forest ecosystem,</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pic>
        <p:nvPicPr>
          <p:cNvPr id="93" name="Google Shape;93;p2"/>
          <p:cNvPicPr preferRelativeResize="0"/>
          <p:nvPr/>
        </p:nvPicPr>
        <p:blipFill rotWithShape="1">
          <a:blip r:embed="rId3">
            <a:alphaModFix/>
          </a:blip>
          <a:srcRect/>
          <a:stretch/>
        </p:blipFill>
        <p:spPr>
          <a:xfrm>
            <a:off x="2198512" y="3200400"/>
            <a:ext cx="6802613" cy="1716547"/>
          </a:xfrm>
          <a:prstGeom prst="rect">
            <a:avLst/>
          </a:prstGeom>
          <a:noFill/>
          <a:ln>
            <a:noFill/>
          </a:ln>
        </p:spPr>
      </p:pic>
      <p:pic>
        <p:nvPicPr>
          <p:cNvPr id="94" name="Google Shape;94;p2"/>
          <p:cNvPicPr preferRelativeResize="0"/>
          <p:nvPr/>
        </p:nvPicPr>
        <p:blipFill rotWithShape="1">
          <a:blip r:embed="rId4">
            <a:alphaModFix/>
          </a:blip>
          <a:srcRect/>
          <a:stretch/>
        </p:blipFill>
        <p:spPr>
          <a:xfrm>
            <a:off x="3810000" y="5029200"/>
            <a:ext cx="5191125" cy="167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00" name="Google Shape;100;p3"/>
          <p:cNvSpPr txBox="1">
            <a:spLocks noGrp="1"/>
          </p:cNvSpPr>
          <p:nvPr>
            <p:ph type="body" idx="1"/>
          </p:nvPr>
        </p:nvSpPr>
        <p:spPr>
          <a:xfrm>
            <a:off x="457200" y="381000"/>
            <a:ext cx="8229600" cy="57451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dk1"/>
              </a:buClr>
              <a:buSzPct val="100000"/>
              <a:buNone/>
            </a:pPr>
            <a:r>
              <a:rPr lang="en-US">
                <a:latin typeface="Times New Roman"/>
                <a:ea typeface="Times New Roman"/>
                <a:cs typeface="Times New Roman"/>
                <a:sym typeface="Times New Roman"/>
              </a:rPr>
              <a:t>Two types of food cains –</a:t>
            </a:r>
            <a:endParaRPr/>
          </a:p>
          <a:p>
            <a:pPr marL="514350" lvl="0" indent="-514350" algn="l" rtl="0">
              <a:spcBef>
                <a:spcPts val="544"/>
              </a:spcBef>
              <a:spcAft>
                <a:spcPts val="0"/>
              </a:spcAft>
              <a:buClr>
                <a:schemeClr val="dk1"/>
              </a:buClr>
              <a:buSzPct val="100000"/>
              <a:buFont typeface="Calibri"/>
              <a:buAutoNum type="alphaLcParenR"/>
            </a:pPr>
            <a:r>
              <a:rPr lang="en-US" b="1">
                <a:latin typeface="Times New Roman"/>
                <a:ea typeface="Times New Roman"/>
                <a:cs typeface="Times New Roman"/>
                <a:sym typeface="Times New Roman"/>
              </a:rPr>
              <a:t>Grazing food chain </a:t>
            </a:r>
            <a:endParaRPr/>
          </a:p>
          <a:p>
            <a:pPr marL="514350" lvl="0" indent="-514350" algn="l" rtl="0">
              <a:spcBef>
                <a:spcPts val="544"/>
              </a:spcBef>
              <a:spcAft>
                <a:spcPts val="0"/>
              </a:spcAft>
              <a:buClr>
                <a:schemeClr val="dk1"/>
              </a:buClr>
              <a:buSzPct val="100000"/>
              <a:buFont typeface="Calibri"/>
              <a:buAutoNum type="alphaLcParenR"/>
            </a:pPr>
            <a:r>
              <a:rPr lang="en-US" b="1">
                <a:latin typeface="Times New Roman"/>
                <a:ea typeface="Times New Roman"/>
                <a:cs typeface="Times New Roman"/>
                <a:sym typeface="Times New Roman"/>
              </a:rPr>
              <a:t>Detritus food chain</a:t>
            </a:r>
            <a:endParaRPr/>
          </a:p>
          <a:p>
            <a:pPr marL="0" lvl="0" indent="0" algn="l" rtl="0">
              <a:spcBef>
                <a:spcPts val="544"/>
              </a:spcBef>
              <a:spcAft>
                <a:spcPts val="0"/>
              </a:spcAft>
              <a:buClr>
                <a:schemeClr val="dk1"/>
              </a:buClr>
              <a:buSzPct val="100000"/>
              <a:buNone/>
            </a:pPr>
            <a:endParaRPr b="1">
              <a:latin typeface="Times New Roman"/>
              <a:ea typeface="Times New Roman"/>
              <a:cs typeface="Times New Roman"/>
              <a:sym typeface="Times New Roman"/>
            </a:endParaRPr>
          </a:p>
          <a:p>
            <a:pPr marL="514350" lvl="0" indent="-514350" algn="l" rtl="0">
              <a:spcBef>
                <a:spcPts val="544"/>
              </a:spcBef>
              <a:spcAft>
                <a:spcPts val="0"/>
              </a:spcAft>
              <a:buClr>
                <a:schemeClr val="dk1"/>
              </a:buClr>
              <a:buSzPct val="100000"/>
              <a:buAutoNum type="alphaLcParenR"/>
            </a:pPr>
            <a:r>
              <a:rPr lang="en-US" b="1">
                <a:latin typeface="Times New Roman"/>
                <a:ea typeface="Times New Roman"/>
                <a:cs typeface="Times New Roman"/>
                <a:sym typeface="Times New Roman"/>
              </a:rPr>
              <a:t>Grazing food chain:</a:t>
            </a:r>
            <a:endParaRPr/>
          </a:p>
          <a:p>
            <a:pPr marL="0" lvl="0" indent="0" algn="l" rtl="0">
              <a:spcBef>
                <a:spcPts val="544"/>
              </a:spcBef>
              <a:spcAft>
                <a:spcPts val="0"/>
              </a:spcAft>
              <a:buClr>
                <a:schemeClr val="dk1"/>
              </a:buClr>
              <a:buSzPct val="100000"/>
              <a:buNone/>
            </a:pPr>
            <a:r>
              <a:rPr lang="en-US">
                <a:latin typeface="Times New Roman"/>
                <a:ea typeface="Times New Roman"/>
                <a:cs typeface="Times New Roman"/>
                <a:sym typeface="Times New Roman"/>
              </a:rPr>
              <a:t>             It starts with green plants, its primary producers and terminates in carnivores. The grazing food chain derive its energy basically from green plants. They are found only in natural ecosystem.</a:t>
            </a:r>
            <a:endParaRPr/>
          </a:p>
          <a:p>
            <a:pPr marL="0" lvl="0" indent="0" algn="l" rtl="0">
              <a:spcBef>
                <a:spcPts val="544"/>
              </a:spcBef>
              <a:spcAft>
                <a:spcPts val="0"/>
              </a:spcAft>
              <a:buClr>
                <a:schemeClr val="dk1"/>
              </a:buClr>
              <a:buSzPct val="100000"/>
              <a:buNone/>
            </a:pPr>
            <a:r>
              <a:rPr lang="en-US">
                <a:latin typeface="Times New Roman"/>
                <a:ea typeface="Times New Roman"/>
                <a:cs typeface="Times New Roman"/>
                <a:sym typeface="Times New Roman"/>
              </a:rPr>
              <a:t>e.g. In pond ecosystem, </a:t>
            </a:r>
            <a:endParaRPr/>
          </a:p>
          <a:p>
            <a:pPr marL="0" lvl="0" indent="0" algn="l" rtl="0">
              <a:spcBef>
                <a:spcPts val="544"/>
              </a:spcBef>
              <a:spcAft>
                <a:spcPts val="0"/>
              </a:spcAft>
              <a:buClr>
                <a:schemeClr val="dk1"/>
              </a:buClr>
              <a:buSzPct val="100000"/>
              <a:buNone/>
            </a:pPr>
            <a:r>
              <a:rPr lang="en-US">
                <a:latin typeface="Times New Roman"/>
                <a:ea typeface="Times New Roman"/>
                <a:cs typeface="Times New Roman"/>
                <a:sym typeface="Times New Roman"/>
              </a:rPr>
              <a:t>Phytoplankton          Zoo plankton         Small fish </a:t>
            </a:r>
            <a:endParaRPr/>
          </a:p>
          <a:p>
            <a:pPr marL="0" lvl="0" indent="0" algn="l" rtl="0">
              <a:spcBef>
                <a:spcPts val="544"/>
              </a:spcBef>
              <a:spcAft>
                <a:spcPts val="0"/>
              </a:spcAft>
              <a:buClr>
                <a:schemeClr val="dk1"/>
              </a:buClr>
              <a:buSzPct val="100000"/>
              <a:buNone/>
            </a:pPr>
            <a:endParaRPr>
              <a:latin typeface="Times New Roman"/>
              <a:ea typeface="Times New Roman"/>
              <a:cs typeface="Times New Roman"/>
              <a:sym typeface="Times New Roman"/>
            </a:endParaRPr>
          </a:p>
          <a:p>
            <a:pPr marL="0" lvl="0" indent="0" algn="l" rtl="0">
              <a:spcBef>
                <a:spcPts val="544"/>
              </a:spcBef>
              <a:spcAft>
                <a:spcPts val="0"/>
              </a:spcAft>
              <a:buClr>
                <a:schemeClr val="dk1"/>
              </a:buClr>
              <a:buSzPct val="100000"/>
              <a:buNone/>
            </a:pPr>
            <a:r>
              <a:rPr lang="en-US">
                <a:latin typeface="Times New Roman"/>
                <a:ea typeface="Times New Roman"/>
                <a:cs typeface="Times New Roman"/>
                <a:sym typeface="Times New Roman"/>
              </a:rPr>
              <a:t>                                                               Carnivorous fish</a:t>
            </a:r>
            <a:endParaRPr/>
          </a:p>
        </p:txBody>
      </p:sp>
      <p:sp>
        <p:nvSpPr>
          <p:cNvPr id="101" name="Google Shape;101;p3"/>
          <p:cNvSpPr/>
          <p:nvPr/>
        </p:nvSpPr>
        <p:spPr>
          <a:xfrm>
            <a:off x="2673926" y="4720243"/>
            <a:ext cx="595746"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5410200" y="4704311"/>
            <a:ext cx="609600" cy="48463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6892498" y="5028991"/>
            <a:ext cx="484632" cy="48920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3"/>
          <p:cNvPicPr preferRelativeResize="0"/>
          <p:nvPr/>
        </p:nvPicPr>
        <p:blipFill rotWithShape="1">
          <a:blip r:embed="rId3">
            <a:alphaModFix/>
          </a:blip>
          <a:srcRect/>
          <a:stretch/>
        </p:blipFill>
        <p:spPr>
          <a:xfrm>
            <a:off x="533400" y="5243080"/>
            <a:ext cx="51816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10" name="Google Shape;110;p4"/>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latin typeface="Times New Roman"/>
                <a:ea typeface="Times New Roman"/>
                <a:cs typeface="Times New Roman"/>
                <a:sym typeface="Times New Roman"/>
              </a:rPr>
              <a:t>b) Detritus food chain:</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It starts with death organic matters which are consumed by the detrivores and decomposers. Partially decompose death organic matters and even the decomposers are consumed by detrivores and their predators. Detritus food chains obtain energy, primarily from plant biomass and secondarily from microbial biomass and tertiarilly from carnivores.</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16" name="Google Shape;116;p5"/>
          <p:cNvSpPr txBox="1">
            <a:spLocks noGrp="1"/>
          </p:cNvSpPr>
          <p:nvPr>
            <p:ph type="body" idx="1"/>
          </p:nvPr>
        </p:nvSpPr>
        <p:spPr>
          <a:xfrm>
            <a:off x="457200" y="304800"/>
            <a:ext cx="8458200" cy="58213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e.g. In mangrove or esturine ecosystem, </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         </a:t>
            </a: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360"/>
              </a:spcBef>
              <a:spcAft>
                <a:spcPts val="0"/>
              </a:spcAft>
              <a:buClr>
                <a:schemeClr val="dk1"/>
              </a:buClr>
              <a:buSzPts val="1800"/>
              <a:buNone/>
            </a:pPr>
            <a:r>
              <a:rPr lang="en-US" sz="1800" b="1"/>
              <a:t>Leaf litters               Saprotrophs</a:t>
            </a:r>
            <a:endParaRPr sz="1800" b="1"/>
          </a:p>
          <a:p>
            <a:pPr marL="0" lvl="0" indent="0" algn="l" rtl="0">
              <a:spcBef>
                <a:spcPts val="360"/>
              </a:spcBef>
              <a:spcAft>
                <a:spcPts val="0"/>
              </a:spcAft>
              <a:buClr>
                <a:schemeClr val="dk1"/>
              </a:buClr>
              <a:buSzPts val="1800"/>
              <a:buNone/>
            </a:pPr>
            <a:r>
              <a:rPr lang="en-US" sz="1800" b="1"/>
              <a:t>+                                                                  Small carnivorous fish       Large carnivorous  fish</a:t>
            </a:r>
            <a:endParaRPr/>
          </a:p>
          <a:p>
            <a:pPr marL="0" lvl="0" indent="0" algn="l" rtl="0">
              <a:spcBef>
                <a:spcPts val="360"/>
              </a:spcBef>
              <a:spcAft>
                <a:spcPts val="0"/>
              </a:spcAft>
              <a:buClr>
                <a:schemeClr val="dk1"/>
              </a:buClr>
              <a:buSzPts val="1800"/>
              <a:buNone/>
            </a:pPr>
            <a:endParaRPr sz="1800" b="1"/>
          </a:p>
          <a:p>
            <a:pPr marL="0" lvl="0" indent="0" algn="l" rtl="0">
              <a:spcBef>
                <a:spcPts val="360"/>
              </a:spcBef>
              <a:spcAft>
                <a:spcPts val="0"/>
              </a:spcAft>
              <a:buClr>
                <a:schemeClr val="dk1"/>
              </a:buClr>
              <a:buSzPts val="1800"/>
              <a:buNone/>
            </a:pPr>
            <a:r>
              <a:rPr lang="en-US" sz="1800" b="1"/>
              <a:t>Small algae              Detrivores</a:t>
            </a:r>
            <a:endParaRPr sz="1800" b="1"/>
          </a:p>
          <a:p>
            <a:pPr marL="0" lvl="0" indent="0" algn="l" rtl="0">
              <a:spcBef>
                <a:spcPts val="360"/>
              </a:spcBef>
              <a:spcAft>
                <a:spcPts val="0"/>
              </a:spcAft>
              <a:buClr>
                <a:schemeClr val="dk1"/>
              </a:buClr>
              <a:buSzPts val="1800"/>
              <a:buNone/>
            </a:pPr>
            <a:r>
              <a:rPr lang="en-US" sz="1800" b="1"/>
              <a:t>                           ( crabs, insect larva, nematode, small fishes)</a:t>
            </a:r>
            <a:endParaRPr sz="1800" b="1"/>
          </a:p>
        </p:txBody>
      </p:sp>
      <p:cxnSp>
        <p:nvCxnSpPr>
          <p:cNvPr id="117" name="Google Shape;117;p5"/>
          <p:cNvCxnSpPr/>
          <p:nvPr/>
        </p:nvCxnSpPr>
        <p:spPr>
          <a:xfrm rot="10800000" flipH="1">
            <a:off x="1501486" y="2895600"/>
            <a:ext cx="898814" cy="724766"/>
          </a:xfrm>
          <a:prstGeom prst="straightConnector1">
            <a:avLst/>
          </a:prstGeom>
          <a:noFill/>
          <a:ln w="9525" cap="flat" cmpd="sng">
            <a:solidFill>
              <a:srgbClr val="4A7DBA"/>
            </a:solidFill>
            <a:prstDash val="solid"/>
            <a:round/>
            <a:headEnd type="none" w="sm" len="sm"/>
            <a:tailEnd type="stealth" w="med" len="med"/>
          </a:ln>
        </p:spPr>
      </p:cxnSp>
      <p:cxnSp>
        <p:nvCxnSpPr>
          <p:cNvPr id="118" name="Google Shape;118;p5"/>
          <p:cNvCxnSpPr/>
          <p:nvPr/>
        </p:nvCxnSpPr>
        <p:spPr>
          <a:xfrm>
            <a:off x="3581400" y="2895600"/>
            <a:ext cx="457200" cy="152400"/>
          </a:xfrm>
          <a:prstGeom prst="straightConnector1">
            <a:avLst/>
          </a:prstGeom>
          <a:noFill/>
          <a:ln w="9525" cap="flat" cmpd="sng">
            <a:solidFill>
              <a:srgbClr val="4A7DBA"/>
            </a:solidFill>
            <a:prstDash val="solid"/>
            <a:round/>
            <a:headEnd type="none" w="sm" len="sm"/>
            <a:tailEnd type="stealth" w="med" len="med"/>
          </a:ln>
        </p:spPr>
      </p:cxnSp>
      <p:cxnSp>
        <p:nvCxnSpPr>
          <p:cNvPr id="119" name="Google Shape;119;p5"/>
          <p:cNvCxnSpPr/>
          <p:nvPr/>
        </p:nvCxnSpPr>
        <p:spPr>
          <a:xfrm rot="10800000" flipH="1">
            <a:off x="3352800" y="3278332"/>
            <a:ext cx="685800" cy="684068"/>
          </a:xfrm>
          <a:prstGeom prst="straightConnector1">
            <a:avLst/>
          </a:prstGeom>
          <a:noFill/>
          <a:ln w="9525" cap="flat" cmpd="sng">
            <a:solidFill>
              <a:srgbClr val="4A7DBA"/>
            </a:solidFill>
            <a:prstDash val="solid"/>
            <a:round/>
            <a:headEnd type="none" w="sm" len="sm"/>
            <a:tailEnd type="stealth" w="med" len="med"/>
          </a:ln>
        </p:spPr>
      </p:cxnSp>
      <p:cxnSp>
        <p:nvCxnSpPr>
          <p:cNvPr id="120" name="Google Shape;120;p5"/>
          <p:cNvCxnSpPr/>
          <p:nvPr/>
        </p:nvCxnSpPr>
        <p:spPr>
          <a:xfrm>
            <a:off x="6179126" y="3131127"/>
            <a:ext cx="304800" cy="0"/>
          </a:xfrm>
          <a:prstGeom prst="straightConnector1">
            <a:avLst/>
          </a:prstGeom>
          <a:noFill/>
          <a:ln w="9525" cap="flat" cmpd="sng">
            <a:solidFill>
              <a:srgbClr val="4A7DBA"/>
            </a:solidFill>
            <a:prstDash val="solid"/>
            <a:round/>
            <a:headEnd type="none" w="sm" len="sm"/>
            <a:tailEnd type="stealth" w="med" len="med"/>
          </a:ln>
        </p:spPr>
      </p:cxnSp>
      <p:cxnSp>
        <p:nvCxnSpPr>
          <p:cNvPr id="121" name="Google Shape;121;p5"/>
          <p:cNvCxnSpPr/>
          <p:nvPr/>
        </p:nvCxnSpPr>
        <p:spPr>
          <a:xfrm>
            <a:off x="1501486" y="2798618"/>
            <a:ext cx="800100" cy="0"/>
          </a:xfrm>
          <a:prstGeom prst="straightConnector1">
            <a:avLst/>
          </a:prstGeom>
          <a:noFill/>
          <a:ln w="9525" cap="flat" cmpd="sng">
            <a:solidFill>
              <a:srgbClr val="4A7DBA"/>
            </a:solidFill>
            <a:prstDash val="solid"/>
            <a:round/>
            <a:headEnd type="none" w="sm" len="sm"/>
            <a:tailEnd type="stealth" w="med" len="med"/>
          </a:ln>
        </p:spPr>
      </p:cxnSp>
      <p:cxnSp>
        <p:nvCxnSpPr>
          <p:cNvPr id="122" name="Google Shape;122;p5"/>
          <p:cNvCxnSpPr/>
          <p:nvPr/>
        </p:nvCxnSpPr>
        <p:spPr>
          <a:xfrm>
            <a:off x="1670338" y="3851564"/>
            <a:ext cx="625186" cy="0"/>
          </a:xfrm>
          <a:prstGeom prst="straightConnector1">
            <a:avLst/>
          </a:prstGeom>
          <a:noFill/>
          <a:ln w="9525" cap="flat" cmpd="sng">
            <a:solidFill>
              <a:srgbClr val="4A7DBA"/>
            </a:solidFill>
            <a:prstDash val="solid"/>
            <a:round/>
            <a:headEnd type="none" w="sm" len="sm"/>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Times New Roman"/>
              <a:buNone/>
            </a:pPr>
            <a:r>
              <a:rPr lang="en-US" sz="4000" b="1">
                <a:latin typeface="Times New Roman"/>
                <a:ea typeface="Times New Roman"/>
                <a:cs typeface="Times New Roman"/>
                <a:sym typeface="Times New Roman"/>
              </a:rPr>
              <a:t>FOOD WEB</a:t>
            </a:r>
            <a:endParaRPr sz="4000" b="1">
              <a:latin typeface="Times New Roman"/>
              <a:ea typeface="Times New Roman"/>
              <a:cs typeface="Times New Roman"/>
              <a:sym typeface="Times New Roman"/>
            </a:endParaRPr>
          </a:p>
        </p:txBody>
      </p:sp>
      <p:sp>
        <p:nvSpPr>
          <p:cNvPr id="128" name="Google Shape;128;p6"/>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t>                   </a:t>
            </a:r>
            <a:r>
              <a:rPr lang="en-US" sz="2400">
                <a:latin typeface="Times New Roman"/>
                <a:ea typeface="Times New Roman"/>
                <a:cs typeface="Times New Roman"/>
                <a:sym typeface="Times New Roman"/>
              </a:rPr>
              <a:t>Food web is a network of food chains, where different types of organisms are connected at different  trophic levels so that there are number of options of eating and being eaten at each trophic level. </a:t>
            </a:r>
            <a:endParaRPr/>
          </a:p>
          <a:p>
            <a:pPr marL="0" lvl="0" indent="0" algn="l" rtl="0">
              <a:spcBef>
                <a:spcPts val="400"/>
              </a:spcBef>
              <a:spcAft>
                <a:spcPts val="0"/>
              </a:spcAft>
              <a:buClr>
                <a:schemeClr val="dk1"/>
              </a:buClr>
              <a:buSzPts val="2000"/>
              <a:buNone/>
            </a:pPr>
            <a:endParaRPr sz="2000"/>
          </a:p>
        </p:txBody>
      </p:sp>
      <p:pic>
        <p:nvPicPr>
          <p:cNvPr id="129" name="Google Shape;129;p6"/>
          <p:cNvPicPr preferRelativeResize="0"/>
          <p:nvPr/>
        </p:nvPicPr>
        <p:blipFill rotWithShape="1">
          <a:blip r:embed="rId3">
            <a:alphaModFix/>
          </a:blip>
          <a:srcRect/>
          <a:stretch/>
        </p:blipFill>
        <p:spPr>
          <a:xfrm>
            <a:off x="1770203" y="2895600"/>
            <a:ext cx="5697397" cy="381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35" name="Google Shape;135;p7"/>
          <p:cNvSpPr txBox="1">
            <a:spLocks noGrp="1"/>
          </p:cNvSpPr>
          <p:nvPr>
            <p:ph type="body" idx="1"/>
          </p:nvPr>
        </p:nvSpPr>
        <p:spPr>
          <a:xfrm>
            <a:off x="457200" y="304800"/>
            <a:ext cx="8229600" cy="5821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Noto Sans Symbols"/>
              <a:buChar char="❖"/>
            </a:pPr>
            <a:r>
              <a:rPr lang="en-US" b="1">
                <a:latin typeface="Times New Roman"/>
                <a:ea typeface="Times New Roman"/>
                <a:cs typeface="Times New Roman"/>
                <a:sym typeface="Times New Roman"/>
              </a:rPr>
              <a:t>Significance of food chain and food web:</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Food chains and food webs play a very significant role in the ecosystem because the two most important functions of energy flow and nutrient cycling take place through them.</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Food chain also helps in maintaining and regulating the population size of different animals and thus helps in maintaining the ecological balance.</a:t>
            </a:r>
            <a:endParaRPr/>
          </a:p>
          <a:p>
            <a:pPr marL="514350" lvl="0" indent="-514350" algn="l" rtl="0">
              <a:spcBef>
                <a:spcPts val="640"/>
              </a:spcBef>
              <a:spcAft>
                <a:spcPts val="0"/>
              </a:spcAft>
              <a:buClr>
                <a:schemeClr val="dk1"/>
              </a:buClr>
              <a:buSzPts val="3200"/>
              <a:buFont typeface="Calibri"/>
              <a:buAutoNum type="alphaLcParenR"/>
            </a:pPr>
            <a:r>
              <a:rPr lang="en-US">
                <a:latin typeface="Times New Roman"/>
                <a:ea typeface="Times New Roman"/>
                <a:cs typeface="Times New Roman"/>
                <a:sym typeface="Times New Roman"/>
              </a:rPr>
              <a:t>Food chain shows a unique property of biological magnification of some chemicals.</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41" name="Google Shape;141;p8"/>
          <p:cNvSpPr txBox="1">
            <a:spLocks noGrp="1"/>
          </p:cNvSpPr>
          <p:nvPr>
            <p:ph type="body" idx="1"/>
          </p:nvPr>
        </p:nvSpPr>
        <p:spPr>
          <a:xfrm>
            <a:off x="457200" y="304800"/>
            <a:ext cx="8382000" cy="723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a:latin typeface="Times New Roman"/>
                <a:ea typeface="Times New Roman"/>
                <a:cs typeface="Times New Roman"/>
                <a:sym typeface="Times New Roman"/>
              </a:rPr>
              <a:t>d) Food web is constructed to describe species interaction called direct interaction.</a:t>
            </a:r>
            <a:endParaRPr>
              <a:latin typeface="Times New Roman"/>
              <a:ea typeface="Times New Roman"/>
              <a:cs typeface="Times New Roman"/>
              <a:sym typeface="Times New Roman"/>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e) Food web can be used to illustrate indirect interactions among different species.</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f) Food can be used to study bottom-up or top down control of community structure.</a:t>
            </a:r>
            <a:endParaRPr/>
          </a:p>
          <a:p>
            <a:pPr marL="0" lvl="0" indent="0" algn="l" rtl="0">
              <a:spcBef>
                <a:spcPts val="640"/>
              </a:spcBef>
              <a:spcAft>
                <a:spcPts val="0"/>
              </a:spcAft>
              <a:buClr>
                <a:schemeClr val="dk1"/>
              </a:buClr>
              <a:buSzPts val="3200"/>
              <a:buNone/>
            </a:pPr>
            <a:r>
              <a:rPr lang="en-US">
                <a:latin typeface="Times New Roman"/>
                <a:ea typeface="Times New Roman"/>
                <a:cs typeface="Times New Roman"/>
                <a:sym typeface="Times New Roman"/>
              </a:rPr>
              <a:t>g) Food web can be used to reveal different patterns of energy transfer in terrestrial and aquatic ecosystems.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On-screen Show (4:3)</PresentationFormat>
  <Paragraphs>76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FOOD CHAIN</vt:lpstr>
      <vt:lpstr>PowerPoint Presentation</vt:lpstr>
      <vt:lpstr>PowerPoint Presentation</vt:lpstr>
      <vt:lpstr>PowerPoint Presentation</vt:lpstr>
      <vt:lpstr>FOOD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2021-05-06T17:44:02Z</dcterms:created>
  <dcterms:modified xsi:type="dcterms:W3CDTF">2024-02-18T14:35:46Z</dcterms:modified>
</cp:coreProperties>
</file>